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8" r:id="rId2"/>
    <p:sldId id="265" r:id="rId3"/>
    <p:sldId id="266" r:id="rId4"/>
    <p:sldId id="273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396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74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25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92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3033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80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25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183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88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973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919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ADED75E-DC85-475A-99FF-784B086A1774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E7DDC62-2EA4-45FD-8B9B-A78A9FCFB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8028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B8E8AFA4D0EE5D4302E8EA591287B9BA9F10A41D4FC92AB22E804744B1A37DC7642E75B4EB5E94Bw1u6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1F57D7-B6DE-4189-B260-47BF3095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493" y="1964545"/>
            <a:ext cx="11532682" cy="4775619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100000"/>
              </a:lnSpc>
              <a:buClr>
                <a:prstClr val="white"/>
              </a:buClr>
              <a:buNone/>
            </a:pPr>
            <a:r>
              <a:rPr lang="ru-RU" sz="4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ФГБНУ </a:t>
            </a:r>
          </a:p>
          <a:p>
            <a:pPr marL="0" lvl="0" indent="0" algn="ctr">
              <a:lnSpc>
                <a:spcPct val="100000"/>
              </a:lnSpc>
              <a:buClr>
                <a:prstClr val="white"/>
              </a:buClr>
              <a:buNone/>
            </a:pPr>
            <a:r>
              <a:rPr lang="ru-RU" sz="4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защиты прав </a:t>
            </a:r>
          </a:p>
          <a:p>
            <a:pPr marL="0" lvl="0" indent="0" algn="ctr">
              <a:lnSpc>
                <a:spcPct val="100000"/>
              </a:lnSpc>
              <a:buClr>
                <a:prstClr val="white"/>
              </a:buClr>
              <a:buNone/>
            </a:pPr>
            <a:r>
              <a:rPr lang="ru-RU" sz="4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интересов детей»</a:t>
            </a:r>
          </a:p>
          <a:p>
            <a:pPr marL="0" lvl="0" indent="0" algn="ctr">
              <a:buClr>
                <a:prstClr val="white"/>
              </a:buClr>
              <a:buNone/>
            </a:pPr>
            <a:r>
              <a:rPr lang="ru-RU" sz="4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центр ПМПК</a:t>
            </a:r>
          </a:p>
          <a:p>
            <a:pPr marL="0" lvl="0" indent="0" algn="ctr">
              <a:buClr>
                <a:prstClr val="white"/>
              </a:buClr>
              <a:buNone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lnSpc>
                <a:spcPct val="120000"/>
              </a:lnSpc>
              <a:spcBef>
                <a:spcPts val="0"/>
              </a:spcBef>
              <a:buClr>
                <a:prstClr val="white"/>
              </a:buClr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</a:p>
          <a:p>
            <a:pPr marL="0" lvl="0" indent="0" algn="r">
              <a:lnSpc>
                <a:spcPct val="120000"/>
              </a:lnSpc>
              <a:spcBef>
                <a:spcPts val="0"/>
              </a:spcBef>
              <a:buClr>
                <a:prstClr val="white"/>
              </a:buClr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ФГБНУ «Центр защиты прав и интересов детей»,</a:t>
            </a:r>
          </a:p>
          <a:p>
            <a:pPr marL="0" lvl="0" indent="0" algn="r">
              <a:lnSpc>
                <a:spcPct val="120000"/>
              </a:lnSpc>
              <a:spcBef>
                <a:spcPts val="0"/>
              </a:spcBef>
              <a:buClr>
                <a:prstClr val="white"/>
              </a:buClr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ФЦ ПМПК, </a:t>
            </a:r>
          </a:p>
          <a:p>
            <a:pPr marL="0" lvl="0" indent="0" algn="r">
              <a:lnSpc>
                <a:spcPct val="120000"/>
              </a:lnSpc>
              <a:spcBef>
                <a:spcPts val="0"/>
              </a:spcBef>
              <a:buClr>
                <a:prstClr val="white"/>
              </a:buClr>
              <a:buNone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Вакорина Людмила Юрьевна</a:t>
            </a:r>
          </a:p>
          <a:p>
            <a:pPr algn="r"/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0296DA7-967F-416C-AB5C-3E32407079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09876" y="687698"/>
            <a:ext cx="2975769" cy="46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Министерство просвещения </a:t>
            </a:r>
          </a:p>
          <a:p>
            <a:r>
              <a:rPr lang="ru-RU" sz="1400" b="1" dirty="0"/>
              <a:t>Российской Федерации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A9BB385-4E76-44FE-81BE-C4095A4BAE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9010" y="390905"/>
            <a:ext cx="1464458" cy="1115778"/>
          </a:xfrm>
          <a:prstGeom prst="rect">
            <a:avLst/>
          </a:prstGeom>
        </p:spPr>
      </p:pic>
      <p:sp>
        <p:nvSpPr>
          <p:cNvPr id="9" name="Заголовок 4">
            <a:extLst>
              <a:ext uri="{FF2B5EF4-FFF2-40B4-BE49-F238E27FC236}">
                <a16:creationId xmlns:a16="http://schemas.microsoft.com/office/drawing/2014/main" xmlns="" id="{4CAD8E42-E635-42A5-9827-CC8C377E0958}"/>
              </a:ext>
            </a:extLst>
          </p:cNvPr>
          <p:cNvSpPr txBox="1">
            <a:spLocks/>
          </p:cNvSpPr>
          <p:nvPr/>
        </p:nvSpPr>
        <p:spPr>
          <a:xfrm>
            <a:off x="7880807" y="504571"/>
            <a:ext cx="4138367" cy="6433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/>
              <a:t>Федеральный центр </a:t>
            </a:r>
            <a:br>
              <a:rPr lang="ru-RU" sz="1400" b="1" dirty="0"/>
            </a:br>
            <a:r>
              <a:rPr lang="ru-RU" sz="1400" b="1" dirty="0"/>
              <a:t>психолого-медико-педагогической комиссии</a:t>
            </a:r>
          </a:p>
        </p:txBody>
      </p:sp>
    </p:spTree>
    <p:extLst>
      <p:ext uri="{BB962C8B-B14F-4D97-AF65-F5344CB8AC3E}">
        <p14:creationId xmlns:p14="http://schemas.microsoft.com/office/powerpoint/2010/main" xmlns="" val="342647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17237E-2831-45B7-A8C9-E6B26859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27.07.2018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Совета Минобрнауки России по вопросам образования лиц с ограниченными возможностями здоровья (ОВЗ) и инвалидов.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CDD172-72A7-4EB5-9730-B975F98D1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Пора перейти к унификации деятельности наших ПМПК, они должны работать по единым образцам и стандартам»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«ПМПК не должны превратиться в бюрократический инструмент»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«При определении деятельности ПМПК важно не «скатиться» в набор требований, важно учитывать особенности каждого человека, который обращается в эту комиссию. Когда ребёнок приходит в ПМПК, определяется его судьба – куда и как дальше. Но возникает вопрос: «А судьи кто?». И какая у них профессиональная квалификация? Я думаю, мы должны позаботиться о самом главном: в ПМПК должны работать действительно очень профессиональные люди, потому что там определяется судьба ребёнка. Эта тема очень высоконравственная и высокопрофессиональная, и одно без другого быть не может» -------------- О.Ю. Васильева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78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179A02-4984-4CF6-96E4-7CB48B1A3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НОВОЕ: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7D1D0B-6DC4-406F-9D01-C6025CA55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ПОЛОЖЕНИЕ О ПМПК</a:t>
            </a:r>
          </a:p>
          <a:p>
            <a:r>
              <a:rPr lang="ru-RU" sz="3600" dirty="0"/>
              <a:t>ПОЛОЖЕНИЕ О </a:t>
            </a:r>
            <a:r>
              <a:rPr lang="ru-RU" sz="3600" dirty="0" err="1"/>
              <a:t>ПМПк</a:t>
            </a:r>
            <a:endParaRPr lang="ru-RU" sz="3600" dirty="0"/>
          </a:p>
          <a:p>
            <a:r>
              <a:rPr lang="ru-RU" sz="3600" dirty="0"/>
              <a:t>ПОЛОЖЕНИЕ О ЛОГОПУНКТЕ ДОО</a:t>
            </a:r>
          </a:p>
          <a:p>
            <a:r>
              <a:rPr lang="ru-RU" sz="3600" dirty="0"/>
              <a:t>ПОЛОЖЕНИЕ О ЛОГОПУНКТЕ ОО</a:t>
            </a:r>
          </a:p>
        </p:txBody>
      </p:sp>
    </p:spTree>
    <p:extLst>
      <p:ext uri="{BB962C8B-B14F-4D97-AF65-F5344CB8AC3E}">
        <p14:creationId xmlns:p14="http://schemas.microsoft.com/office/powerpoint/2010/main" xmlns="" val="211134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работе: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3503596"/>
              </p:ext>
            </p:extLst>
          </p:nvPr>
        </p:nvGraphicFramePr>
        <p:xfrm>
          <a:off x="-3" y="1792936"/>
          <a:ext cx="12192002" cy="506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xmlns="" val="113580207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xmlns="" val="3434955450"/>
                    </a:ext>
                  </a:extLst>
                </a:gridCol>
              </a:tblGrid>
              <a:tr h="5065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prstClr val="white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-МР логопедам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prstClr val="white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-МР психологам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prstClr val="white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-МР дефектологам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prstClr val="white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-МР ГИА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prstClr val="white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-МР (слух)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prstClr val="white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-МР (зрение)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prstClr val="white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-МР (сироты)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-МР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ОО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определению условий организации индивидуальной профилактической работы для обучающихся с девиантным поведением</a:t>
                      </a: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-Описание практик обследования 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ПМПК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обучающихся с девиантным поведением</a:t>
                      </a: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-Требования к оснащению ПМПК</a:t>
                      </a: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-МР по формированию Базы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данных ПМПК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-Мастер-классы (слух,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зрение,ГИА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8169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471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33B2D6-11CB-46CA-9C19-C08D48941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ИЗМЕНЕНИЯ В ДЕЯТЕЛЬНОСТИ ПМПК</a:t>
            </a:r>
            <a:br>
              <a:rPr lang="ru-RU" dirty="0"/>
            </a:br>
            <a:r>
              <a:rPr lang="ru-RU" dirty="0"/>
              <a:t>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271A31-2DE7-4C6E-8CC5-46E3DBD1F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является структурным подразделением центра психолого-педагогической, медицинской и социальной помощи, создаваемого органом исполнительной власти субъекта Российской Федерации, осуществляющим государственное управление в сфере образования, и осуществляет свою деятельность в пределах территории субъекта Российской Федерации.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самостоятельна в формировании своей структуры. Комиссия может иметь в своей структуре структурные подразделения (филиалы), обеспечивающие функционирование комиссии в условиях сложившихся социально-демографических, географических и других особенностей соответствующей территории.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196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F1AF6E-B95A-4E73-9C5B-E0D15E51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17406D"/>
                </a:solidFill>
              </a:rPr>
              <a:t>ИЗМЕНЕНИЯ В ДЕЯТЕЛЬНОСТИ ПМПК</a:t>
            </a:r>
            <a:br>
              <a:rPr lang="ru-RU" dirty="0">
                <a:solidFill>
                  <a:srgbClr val="17406D"/>
                </a:solidFill>
              </a:rPr>
            </a:br>
            <a:r>
              <a:rPr lang="ru-RU" dirty="0">
                <a:solidFill>
                  <a:srgbClr val="17406D"/>
                </a:solidFill>
              </a:rPr>
              <a:t>направления деятельности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0C6B6D-22DA-400E-A75C-CEDEDD156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4" y="2011680"/>
            <a:ext cx="11717517" cy="4206240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по результатам обследования лиц рекомендаций по созданию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получения ими образования, проведения государственной итоговой аттестации, а также подтверждение и (или) изменение рекомендаций, ранее данных комиссией;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определение условий организации индивидуальной профилактической работы для обучающихся: употребляющих наркотические средства или психотропные вещества без назначения врача либо употребляющих одурманивающие вещества, алкогольную и спиртосодержащую продукцию; совершивших правонарушение, повлекшее применение меры административного взыскания; совершивших правонарушение до достижения возраста, с которого наступает административная ответственность; совершивших общественно опасное деяние и не подлежащих уголовной ответственности в связи с не достижением возраста, с которого наступает уголовная ответственность, или вследствие отставания в психическом развитии, не связанного с психическим расстройством; обвиняемых или подозреваемых в совершении преступлений, в отношении которых избраны меры пресечения, предусмотренные Уголовно-процессуальным </a:t>
            </a:r>
            <a:r>
              <a:rPr lang="ru-RU" sz="2000" u="sng" dirty="0"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кодексом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Российской Федерации, по направлению комиссии по делам несовершеннолетних и защите их прав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1172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8713EB-A2C1-4279-8AD2-84F752B9F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17406D"/>
                </a:solidFill>
              </a:rPr>
              <a:t>ИЗМЕНЕНИЯ В ДЕЯТЕЛЬНОСТИ ПМПК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7D15B2-5B23-4FFA-895E-44181706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НЕТ ОГРАНИЧЕНИЙ ПО ВОЗРАСТУ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комиссией может проводиться заочно (посредством видеоконференцсвязи,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Skype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 в случае: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проживания ребенка-инвалида, инвалида в отдаленной и (или) труднодоступной местности, или в местности со сложной транспортной инфраструктурой, или при отсутствии регулярного транспортного сообщения;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тяжелого общего состояния ребенка-инвалида, инвалида, препятствующего его транспортировке.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120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5EFA29-7D93-40F8-ABA0-05F12556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Изменения в деятельности </a:t>
            </a:r>
            <a:r>
              <a:rPr lang="ru-RU" dirty="0" err="1"/>
              <a:t>пмпк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выдача заключения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E9EEC2-DE20-440C-9D6F-70638D253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8" y="2011680"/>
            <a:ext cx="11227323" cy="420624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комиссии оформляется в двух экземплярах.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экземпляр заключения комиссии (оригинал) выдается обследуемому в возрасте старше 18 лет или родителю (законному представителю) несовершеннолетнего и лица, признанного недееспособным, под роспись в журнале учета выданных заключений.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экземпляр заключения комиссии (оригинал) хранится в личном деле обследуемого. </a:t>
            </a:r>
          </a:p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заключения комиссии направляются: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организацию, осуществляющую образовательную деятельность, в которой обучается обследуемый (при получении обучающимся образования), для выполнения рекомендаций комиссии в части создания специальных условий для получения образования обучающимся, сдачи государственной итоговой аттестации или оказания психолого-педагогической помощи;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 исполнительной власти субъекта Российской Федерации в сфере образования для выполнения рекомендаций комиссии в части создания специальных условий для получения образования обучающимся, сдачи государственной итоговой аттестации и оказания им психолого-педагогической помощи;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комиссию по делам несовершеннолетних (в случаях, когда обследование проводится по постановлению комиссии по делам несовершеннолетних и защите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прав).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7141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EBE3DE-F46F-4AA2-BBD6-D8F9887E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17406D"/>
                </a:solidFill>
              </a:rPr>
              <a:t>Изменения в деятельности </a:t>
            </a:r>
            <a:r>
              <a:rPr lang="ru-RU" dirty="0" err="1">
                <a:solidFill>
                  <a:srgbClr val="17406D"/>
                </a:solidFill>
              </a:rPr>
              <a:t>пмпк</a:t>
            </a:r>
            <a:r>
              <a:rPr lang="ru-RU" dirty="0">
                <a:solidFill>
                  <a:srgbClr val="17406D"/>
                </a:solidFill>
              </a:rPr>
              <a:t/>
            </a:r>
            <a:br>
              <a:rPr lang="ru-RU" dirty="0">
                <a:solidFill>
                  <a:srgbClr val="17406D"/>
                </a:solidFill>
              </a:rPr>
            </a:br>
            <a:r>
              <a:rPr lang="ru-RU" dirty="0">
                <a:solidFill>
                  <a:srgbClr val="17406D"/>
                </a:solidFill>
              </a:rPr>
              <a:t>состав комиссии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8360A9-2EFB-415E-9948-CCADC047E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Комиссию возглавляет руководитель, имеющий высшее образование не ниже уровня специалитета по специальности, направлению подготовки «Образование и педагогические науки» («специальное (дефектологическое) образование»/психолого-педагогическое образование).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состав комиссии входят: педагог-психолог, учитель-дефектолог, учитель-логопед, социальный педагог, врач-психиатр, врач-невролог,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опытом работы не менее 3 лет + курсы повышения специалистов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ПМПК_________+ сотрудники, обеспечивающие деятельность ПМПК (секретарь, делопроизводитель, системный администратор, юрист…)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7328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каймление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346</TotalTime>
  <Words>788</Words>
  <Application>Microsoft Office PowerPoint</Application>
  <PresentationFormat>Произвольный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Окаймление</vt:lpstr>
      <vt:lpstr>Министерство просвещения  Российской Федерации</vt:lpstr>
      <vt:lpstr>27.07.2018  заседание Совета Минобрнауки России по вопросам образования лиц с ограниченными возможностями здоровья (ОВЗ) и инвалидов. </vt:lpstr>
      <vt:lpstr>НОВОЕ:</vt:lpstr>
      <vt:lpstr>В работе:</vt:lpstr>
      <vt:lpstr>ИЗМЕНЕНИЯ В ДЕЯТЕЛЬНОСТИ ПМПК структура</vt:lpstr>
      <vt:lpstr>ИЗМЕНЕНИЯ В ДЕЯТЕЛЬНОСТИ ПМПК направления деятельности</vt:lpstr>
      <vt:lpstr>ИЗМЕНЕНИЯ В ДЕЯТЕЛЬНОСТИ ПМПК</vt:lpstr>
      <vt:lpstr>Изменения в деятельности пмпк выдача заключения</vt:lpstr>
      <vt:lpstr>Изменения в деятельности пмпк состав комиссии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</dc:creator>
  <cp:lastModifiedBy>User</cp:lastModifiedBy>
  <cp:revision>76</cp:revision>
  <dcterms:created xsi:type="dcterms:W3CDTF">2018-08-08T11:15:16Z</dcterms:created>
  <dcterms:modified xsi:type="dcterms:W3CDTF">2018-11-21T02:03:19Z</dcterms:modified>
</cp:coreProperties>
</file>